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4630400" cy="8229600"/>
  <p:notesSz cx="8229600" cy="14630400"/>
  <p:embeddedFontLst>
    <p:embeddedFont>
      <p:font typeface="Corben" panose="020F0505020000020004" pitchFamily="34" charset="0"/>
      <p:bold r:id="rId17"/>
    </p:embeddedFont>
    <p:embeddedFont>
      <p:font typeface="Corben" panose="020F0505020000020004" pitchFamily="34" charset="-122"/>
      <p:bold r:id="rId18"/>
    </p:embeddedFont>
    <p:embeddedFont>
      <p:font typeface="Corben" panose="020F0505020000020004" pitchFamily="34" charset="-120"/>
      <p:bold r:id="rId19"/>
    </p:embeddedFont>
    <p:embeddedFont>
      <p:font typeface="Nobile" panose="02000503050000020004" pitchFamily="34" charset="0"/>
      <p:bold r:id="rId20"/>
    </p:embeddedFont>
    <p:embeddedFont>
      <p:font typeface="Nobile" panose="02000503050000020004" pitchFamily="34" charset="-122"/>
      <p:bold r:id="rId21"/>
    </p:embeddedFont>
    <p:embeddedFont>
      <p:font typeface="Nobile" panose="02000503050000020004" pitchFamily="34" charset="-120"/>
      <p:bold r:id="rId22"/>
    </p:embeddedFont>
    <p:embeddedFont>
      <p:font typeface="Calibri" panose="020F0502020204030204" charset="0"/>
      <p:regular r:id="rId23"/>
      <p:bold r:id="rId24"/>
      <p:italic r:id="rId25"/>
      <p:boldItalic r:id="rId2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font" Target="fonts/font10.fntdata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697440"/>
            <a:ext cx="7556421" cy="283511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" altLang="en-US" sz="3200" dirty="0">
                <a:latin typeface="Times New Roman" panose="02020603050405020304" charset="0"/>
                <a:cs typeface="Times New Roman" panose="02020603050405020304" charset="0"/>
              </a:rPr>
              <a:t>Дәріс 10.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Психологиядағы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әртүрлі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парадигмалар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Тереңге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бойлайтын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психология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З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Фрейд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К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Г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Юнг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А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Адлер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және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т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б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)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бойынша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тұлғаға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кеңас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беру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жолдары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932180" y="375285"/>
            <a:ext cx="78854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Әл-Фараби атындағы Қазақ Ұлттық университеті</a:t>
            </a:r>
            <a:b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Жалпы және қолданбалы психология кафедрасы </a:t>
            </a:r>
            <a:endParaRPr lang="en-US" altLang="ru-RU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2923540" y="7219315"/>
            <a:ext cx="5669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</a:rPr>
              <a:t>Дәріскер: </a:t>
            </a: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Психология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</a:rPr>
              <a:t>ғылымдарының докторы, профессор </a:t>
            </a:r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</a:rPr>
              <a:t>Тоқсанбаева Н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</a:rPr>
              <a:t>.К.</a:t>
            </a:r>
            <a:endParaRPr lang="en-US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5785" y="444579"/>
            <a:ext cx="12216527" cy="50518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Қорытынды: Парадигмалар арқылы тұлғаға сапалы кеңес беру</a:t>
            </a:r>
            <a:endParaRPr lang="en-US" sz="3150" dirty="0"/>
          </a:p>
        </p:txBody>
      </p:sp>
      <p:sp>
        <p:nvSpPr>
          <p:cNvPr id="3" name="Text 1"/>
          <p:cNvSpPr/>
          <p:nvPr/>
        </p:nvSpPr>
        <p:spPr>
          <a:xfrm>
            <a:off x="565785" y="1337667"/>
            <a:ext cx="6552248" cy="5172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SzPct val="100000"/>
              <a:buNone/>
            </a:pPr>
            <a:r>
              <a:rPr lang="en-US" sz="1250" b="1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Әр парадигма – психологияның бір бөлігі:</a:t>
            </a:r>
            <a:r>
              <a:rPr lang="en-US" sz="12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Олар жеке-жеке де, бірге де адам психикасын кешенді түсінікке жетелейді.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565785" y="1911429"/>
            <a:ext cx="6552248" cy="25860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b="1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Кеңес беру – тек әдіс емес:</a:t>
            </a:r>
            <a:endParaRPr lang="en-US" sz="1250" dirty="0"/>
          </a:p>
        </p:txBody>
      </p:sp>
      <p:sp>
        <p:nvSpPr>
          <p:cNvPr id="5" name="Text 3"/>
          <p:cNvSpPr/>
          <p:nvPr/>
        </p:nvSpPr>
        <p:spPr>
          <a:xfrm>
            <a:off x="565785" y="2226588"/>
            <a:ext cx="6552248" cy="5172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b="1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Тұлғаға бағытталған, парадигмаларға негізделген кешенді тәсіл – табыстың кепілі:</a:t>
            </a:r>
            <a:endParaRPr lang="en-US" sz="12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19988" y="1373981"/>
            <a:ext cx="6552248" cy="655224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565785" y="8289846"/>
            <a:ext cx="13498830" cy="25860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Рахмет! Сұрақтарыңыз болса, қоюыңызға болады.</a:t>
            </a:r>
            <a:endParaRPr lang="en-US" sz="12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76067"/>
            <a:ext cx="6688574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Парадигма дегеніміз не?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051822"/>
            <a:ext cx="4946452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Томас Кунның парадигма теориясы: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632966"/>
            <a:ext cx="6244709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Ғылымдағы негізгі көзқарастар мен әдістер жиынтығы, олар белгілі бір уақытта ғылыми қауымдастық қабылдаған үлгі ретінде қызмет етеді.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599521" y="5051822"/>
            <a:ext cx="4400312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Психологиядағы парадигмалар: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599521" y="5632966"/>
            <a:ext cx="6244709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Адамның психикасын, мінез-құлқын және дамуын түсіндірудің әртүрлі теориялық жүйелері мен тәсілдері. Олар психологиялық зерттеулер мен практиканың негізін қалайды.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8869" y="376238"/>
            <a:ext cx="7736919" cy="4275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Зигмунд Фрейд пен психоанализ парадигмасы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478869" y="1145738"/>
            <a:ext cx="1755458" cy="2138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Бейсаналықтың рөлі: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478869" y="1496378"/>
            <a:ext cx="6669405" cy="6565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Фрейдтің теориясы бойынша, адам мінез-құлқының, ойлары мен сезімдерінің негізін санасыз үдерістер құрайды. Олар балалық шақтағы травмалармен және қанағаттандырылмаған қалаулармен байланысты.</a:t>
            </a:r>
            <a:endParaRPr lang="en-US" sz="1050" dirty="0"/>
          </a:p>
        </p:txBody>
      </p:sp>
      <p:sp>
        <p:nvSpPr>
          <p:cNvPr id="5" name="Text 3"/>
          <p:cNvSpPr/>
          <p:nvPr/>
        </p:nvSpPr>
        <p:spPr>
          <a:xfrm>
            <a:off x="478869" y="2289691"/>
            <a:ext cx="1710452" cy="2138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Тұлға құрылымы: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478869" y="2640330"/>
            <a:ext cx="6669405" cy="21883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Ид (қалау): Туа біткен инстинктік қалаулар мен қажеттіліктердің бастапқы көзі.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478869" y="2907030"/>
            <a:ext cx="6669405" cy="4376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Эго (логика): Шындық принципіне негізделген саналы бөлік, Ид пен Суперэго арасындағы тепе-теңдікті сақтайды.</a:t>
            </a:r>
            <a:endParaRPr lang="en-US" sz="1050" dirty="0"/>
          </a:p>
        </p:txBody>
      </p:sp>
      <p:sp>
        <p:nvSpPr>
          <p:cNvPr id="8" name="Text 6"/>
          <p:cNvSpPr/>
          <p:nvPr/>
        </p:nvSpPr>
        <p:spPr>
          <a:xfrm>
            <a:off x="478869" y="3392567"/>
            <a:ext cx="6669405" cy="4376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Суперэго (мораль): Қоғамдық нормалар, моральдық құндылықтар мен тыйымдар жиынтығы.</a:t>
            </a:r>
            <a:endParaRPr lang="en-US" sz="10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746" y="1162764"/>
            <a:ext cx="6669405" cy="6669405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7489746" y="7985998"/>
            <a:ext cx="1710452" cy="2138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Кеңес беру әдістері:</a:t>
            </a:r>
            <a:endParaRPr lang="en-US" sz="1300" dirty="0"/>
          </a:p>
        </p:txBody>
      </p:sp>
      <p:sp>
        <p:nvSpPr>
          <p:cNvPr id="11" name="Text 8"/>
          <p:cNvSpPr/>
          <p:nvPr/>
        </p:nvSpPr>
        <p:spPr>
          <a:xfrm>
            <a:off x="7489746" y="8336637"/>
            <a:ext cx="6669405" cy="21883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Еркін ассоциация: Клиенттің ешқандай шектеусіз ойларын айтуы.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7489746" y="8603337"/>
            <a:ext cx="6669405" cy="21883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Түс көру талдауы: Түстердегі символдарды талдау арқылы бейсаналыққа ену.</a:t>
            </a:r>
            <a:endParaRPr lang="en-US" sz="1050" dirty="0"/>
          </a:p>
        </p:txBody>
      </p:sp>
      <p:sp>
        <p:nvSpPr>
          <p:cNvPr id="13" name="Text 10"/>
          <p:cNvSpPr/>
          <p:nvPr/>
        </p:nvSpPr>
        <p:spPr>
          <a:xfrm>
            <a:off x="7489746" y="8870037"/>
            <a:ext cx="6669405" cy="21883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Катарсис: Эмоционалды шиеленісті босату арқылы ішкі жанжалдарды шешу.</a:t>
            </a:r>
            <a:endParaRPr lang="en-US" sz="10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2674" y="347782"/>
            <a:ext cx="7468433" cy="39528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Карл Густав Юнг және аналитикалық психология</a:t>
            </a:r>
            <a:endParaRPr lang="en-US" sz="2450" dirty="0"/>
          </a:p>
        </p:txBody>
      </p:sp>
      <p:sp>
        <p:nvSpPr>
          <p:cNvPr id="3" name="Text 1"/>
          <p:cNvSpPr/>
          <p:nvPr/>
        </p:nvSpPr>
        <p:spPr>
          <a:xfrm>
            <a:off x="442674" y="1059180"/>
            <a:ext cx="3250406" cy="19764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0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Архетиптер мен коллективтік бейсаналық: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442674" y="1383268"/>
            <a:ext cx="6718221" cy="60686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Юнг адамзаттың ортақ тәжірибелерінен туындайтын коллективтік бейсаналықтың бар екенін айтты. Оның ішінде "Архетиптер" – тұлғаның негізгі үлгілері (мысалы, Анимус/Анима, Көлеңке, Дана Қарт) бар.</a:t>
            </a:r>
            <a:endParaRPr lang="en-US" sz="950" dirty="0"/>
          </a:p>
        </p:txBody>
      </p:sp>
      <p:sp>
        <p:nvSpPr>
          <p:cNvPr id="5" name="Text 3"/>
          <p:cNvSpPr/>
          <p:nvPr/>
        </p:nvSpPr>
        <p:spPr>
          <a:xfrm>
            <a:off x="442674" y="2116574"/>
            <a:ext cx="1806654" cy="19764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0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Индивидуация процесі: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442674" y="2440662"/>
            <a:ext cx="6718221" cy="4045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Тұлғаның өзін-өзі толық жүзеге асыруы, өзінің барлық бөліктерін (саналы және бейсаналы) біріктіруі, өзінің бірегей әлеуетін ашуы.</a:t>
            </a:r>
            <a:endParaRPr lang="en-US" sz="9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7125" y="1075015"/>
            <a:ext cx="6718221" cy="671822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477125" y="7935516"/>
            <a:ext cx="1581031" cy="19764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0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Кеңес беру әдістері: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7477125" y="8259604"/>
            <a:ext cx="6718221" cy="4045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Мифтер мен символдарды талдау: Клиенттің өміріндегі мифтік және символдық мағыналарды іздеу.</a:t>
            </a:r>
            <a:endParaRPr lang="en-US" sz="950" dirty="0"/>
          </a:p>
        </p:txBody>
      </p:sp>
      <p:sp>
        <p:nvSpPr>
          <p:cNvPr id="10" name="Text 7"/>
          <p:cNvSpPr/>
          <p:nvPr/>
        </p:nvSpPr>
        <p:spPr>
          <a:xfrm>
            <a:off x="7477125" y="8708350"/>
            <a:ext cx="6718221" cy="4045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Қиялмен жұмыс: Ішкі бейнелер мен фантазияларды зерттеу арқылы бейсаналықпен байланыс орнату.</a:t>
            </a:r>
            <a:endParaRPr lang="en-US" sz="950" dirty="0"/>
          </a:p>
        </p:txBody>
      </p:sp>
      <p:sp>
        <p:nvSpPr>
          <p:cNvPr id="11" name="Text 8"/>
          <p:cNvSpPr/>
          <p:nvPr/>
        </p:nvSpPr>
        <p:spPr>
          <a:xfrm>
            <a:off x="7477125" y="9157097"/>
            <a:ext cx="6718221" cy="4045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Тұлғаның терең қабаттарымен жұмыс: Бейсаналық кешендерді және архетиптік энергияларды интеграциялау.</a:t>
            </a:r>
            <a:endParaRPr lang="en-US" sz="9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6961" y="351234"/>
            <a:ext cx="7615714" cy="39909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Альфред Адлер және индивидуалдық психология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446961" y="1069538"/>
            <a:ext cx="3425904" cy="1995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Әлеуметтік қызығушылық пен мақсаттылық: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446961" y="1396722"/>
            <a:ext cx="6712506" cy="61293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Адлер адамның негізгі қозғаушы күші – басқалармен байланыс орнатуға және қоғамға пайдалы болуға деген табиғи ұмтылыс ("әлеуметтік қызығушылық") деп санады. Әрбір адам өзінің мақсаттарына жетуге ұмтылады.</a:t>
            </a:r>
            <a:endParaRPr lang="en-US" sz="1000" dirty="0"/>
          </a:p>
        </p:txBody>
      </p:sp>
      <p:sp>
        <p:nvSpPr>
          <p:cNvPr id="5" name="Text 3"/>
          <p:cNvSpPr/>
          <p:nvPr/>
        </p:nvSpPr>
        <p:spPr>
          <a:xfrm>
            <a:off x="446961" y="2137291"/>
            <a:ext cx="1596509" cy="1995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Тұлғаның жетілуі: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446961" y="2464475"/>
            <a:ext cx="6712506" cy="4086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Адам өзін-өзі жетілдіруге, кемшіліктерін еңсеруге және ортаға бейімделуге тырысады. Бұл процесте төмендік кешендері мен басымдылыққа ұмтылу маңызды рөл атқарады.</a:t>
            </a:r>
            <a:endParaRPr lang="en-US" sz="10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8554" y="1085493"/>
            <a:ext cx="6712506" cy="6712506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478554" y="7941588"/>
            <a:ext cx="1596509" cy="1995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Кеңес беру әдістері:</a:t>
            </a:r>
            <a:endParaRPr lang="en-US" sz="1250" dirty="0"/>
          </a:p>
        </p:txBody>
      </p:sp>
      <p:sp>
        <p:nvSpPr>
          <p:cNvPr id="9" name="Text 6"/>
          <p:cNvSpPr/>
          <p:nvPr/>
        </p:nvSpPr>
        <p:spPr>
          <a:xfrm>
            <a:off x="7478554" y="8268772"/>
            <a:ext cx="6712506" cy="4086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Өмірлік стильді анықтау: Клиенттің әлемге деген бірегей көзқарасын, мақсаттарын және әрекет ету үлгілерін талдау.</a:t>
            </a:r>
            <a:endParaRPr lang="en-US" sz="1000" dirty="0"/>
          </a:p>
        </p:txBody>
      </p:sp>
      <p:sp>
        <p:nvSpPr>
          <p:cNvPr id="10" name="Text 7"/>
          <p:cNvSpPr/>
          <p:nvPr/>
        </p:nvSpPr>
        <p:spPr>
          <a:xfrm>
            <a:off x="7478554" y="8722042"/>
            <a:ext cx="6712506" cy="20431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Мақсат қою: Нақты, қол жетімді және мағыналы мақсаттарды белгілеуге көмектесу.</a:t>
            </a:r>
            <a:endParaRPr lang="en-US" sz="1000" dirty="0"/>
          </a:p>
        </p:txBody>
      </p:sp>
      <p:sp>
        <p:nvSpPr>
          <p:cNvPr id="11" name="Text 8"/>
          <p:cNvSpPr/>
          <p:nvPr/>
        </p:nvSpPr>
        <p:spPr>
          <a:xfrm>
            <a:off x="7478554" y="8971002"/>
            <a:ext cx="6712506" cy="4086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Мотивацияны арттыру: Клиенттің әлеуетін ашуға және оларды әрекетке ынталандыруға бағытталған.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30235"/>
            <a:ext cx="12732663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Парадигмалар арасындағы айырмашылықтар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092643"/>
            <a:ext cx="4196358" cy="3862864"/>
          </a:xfrm>
          <a:prstGeom prst="roundRect">
            <a:avLst>
              <a:gd name="adj" fmla="val 2466"/>
            </a:avLst>
          </a:prstGeom>
          <a:solidFill>
            <a:srgbClr val="F9F9FF">
              <a:alpha val="95000"/>
            </a:srgbClr>
          </a:solidFill>
          <a:ln w="30480">
            <a:solidFill>
              <a:srgbClr val="B8BFD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24270" y="2123122"/>
            <a:ext cx="4135398" cy="680442"/>
          </a:xfrm>
          <a:prstGeom prst="roundRect">
            <a:avLst>
              <a:gd name="adj" fmla="val 8626"/>
            </a:avLst>
          </a:prstGeom>
          <a:solidFill>
            <a:srgbClr val="D2D9F9"/>
          </a:solidFill>
        </p:spPr>
      </p:sp>
      <p:sp>
        <p:nvSpPr>
          <p:cNvPr id="5" name="Text 3"/>
          <p:cNvSpPr/>
          <p:nvPr/>
        </p:nvSpPr>
        <p:spPr>
          <a:xfrm>
            <a:off x="2721888" y="2246828"/>
            <a:ext cx="340162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4"/>
          <p:cNvSpPr/>
          <p:nvPr/>
        </p:nvSpPr>
        <p:spPr>
          <a:xfrm>
            <a:off x="1051084" y="3030379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Фрейд: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051084" y="3520797"/>
            <a:ext cx="3681770" cy="217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Ішкі жанжалдар мен бейсаналық қалауларға басымдық береді. Мінез-құлықтың түбірінде психосексуалды даму кезеңдері жатыр.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5216962" y="2092643"/>
            <a:ext cx="4196358" cy="3862864"/>
          </a:xfrm>
          <a:prstGeom prst="roundRect">
            <a:avLst>
              <a:gd name="adj" fmla="val 2466"/>
            </a:avLst>
          </a:prstGeom>
          <a:solidFill>
            <a:srgbClr val="F9F9FF">
              <a:alpha val="95000"/>
            </a:srgbClr>
          </a:solidFill>
          <a:ln w="30480">
            <a:solidFill>
              <a:srgbClr val="B8BFDF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5247442" y="2123122"/>
            <a:ext cx="4135398" cy="680442"/>
          </a:xfrm>
          <a:prstGeom prst="roundRect">
            <a:avLst>
              <a:gd name="adj" fmla="val 8626"/>
            </a:avLst>
          </a:prstGeom>
          <a:solidFill>
            <a:srgbClr val="D2D9F9"/>
          </a:solidFill>
        </p:spPr>
      </p:sp>
      <p:sp>
        <p:nvSpPr>
          <p:cNvPr id="10" name="Text 8"/>
          <p:cNvSpPr/>
          <p:nvPr/>
        </p:nvSpPr>
        <p:spPr>
          <a:xfrm>
            <a:off x="7145060" y="2246828"/>
            <a:ext cx="340162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9"/>
          <p:cNvSpPr/>
          <p:nvPr/>
        </p:nvSpPr>
        <p:spPr>
          <a:xfrm>
            <a:off x="5474256" y="3030379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Юнг: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5474256" y="3520797"/>
            <a:ext cx="3681770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Коллективтік бейсаналық, архетиптер және рухани дамуға назар аударады. Индивидуация – басты мақсат.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9640133" y="2092643"/>
            <a:ext cx="4196358" cy="3862864"/>
          </a:xfrm>
          <a:prstGeom prst="roundRect">
            <a:avLst>
              <a:gd name="adj" fmla="val 2466"/>
            </a:avLst>
          </a:prstGeom>
          <a:solidFill>
            <a:srgbClr val="F9F9FF">
              <a:alpha val="95000"/>
            </a:srgbClr>
          </a:solidFill>
          <a:ln w="30480">
            <a:solidFill>
              <a:srgbClr val="B8BFDF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9670613" y="2123122"/>
            <a:ext cx="4135398" cy="680442"/>
          </a:xfrm>
          <a:prstGeom prst="roundRect">
            <a:avLst>
              <a:gd name="adj" fmla="val 8626"/>
            </a:avLst>
          </a:prstGeom>
          <a:solidFill>
            <a:srgbClr val="D2D9F9"/>
          </a:solidFill>
        </p:spPr>
      </p:sp>
      <p:sp>
        <p:nvSpPr>
          <p:cNvPr id="15" name="Text 13"/>
          <p:cNvSpPr/>
          <p:nvPr/>
        </p:nvSpPr>
        <p:spPr>
          <a:xfrm>
            <a:off x="11568232" y="2246828"/>
            <a:ext cx="340162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3</a:t>
            </a:r>
            <a:endParaRPr lang="en-US" sz="2650" dirty="0"/>
          </a:p>
        </p:txBody>
      </p:sp>
      <p:sp>
        <p:nvSpPr>
          <p:cNvPr id="16" name="Text 14"/>
          <p:cNvSpPr/>
          <p:nvPr/>
        </p:nvSpPr>
        <p:spPr>
          <a:xfrm>
            <a:off x="9897427" y="3030379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Адлер: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9897427" y="3520797"/>
            <a:ext cx="3681770" cy="217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Әлеуметтік орта, әлеуметтік қызығушылық және өмірлік мақсаттардың маңыздылығын көрсетеді. Төмендік кешендерін еңсеруге бағытталған.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793790" y="6210657"/>
            <a:ext cx="1304282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Кеңес беру тәсілдерінің әртүрлілігі:</a:t>
            </a: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Психоанализдің терең талдауынан бастап, Адлердің мақсатқа бағытталған және практикалық терапиясына дейін, әр парадигма клиенттің қажеттіліктеріне сәйкес келетін өзіндік әдістерді ұсынады.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8700"/>
            <a:ext cx="12910066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Кеңес беру әдістерінің заманауи интеграциясы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191107"/>
            <a:ext cx="6521410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3325178"/>
            <a:ext cx="3543300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Интегративті психология: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20604" y="3815596"/>
            <a:ext cx="6067782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Бұл заманауи тәсіл әр парадигманың күшті жақтарын біріктіруге бағытталған. Ол клиенттің жеке қажеттіліктеріне қарай әртүрлі теориялар мен әдістерді икемді қолдануға мүмкіндік береді.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191107"/>
            <a:ext cx="6521410" cy="9072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42014" y="3325178"/>
            <a:ext cx="3836789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Клиентке бағытталған тәсіл: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542014" y="3815596"/>
            <a:ext cx="6067782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Терапевт белгілі бір парадигмаға қатаң ұстанбай, клиенттің бірегей жағдайына, тұлғалық ерекшеліктеріне және мәселесінің сипатына қарай жұмыс жасайды. Бұл барынша тиімді нәтиже береді.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793790" y="6112073"/>
            <a:ext cx="1304282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Мысал: </a:t>
            </a:r>
            <a:r>
              <a:rPr lang="en-US" sz="1750" dirty="0">
                <a:solidFill>
                  <a:srgbClr val="4967E9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Фрейдтің терең талдауы</a:t>
            </a: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арқылы травманың түпкі себептерін анықтау және оны </a:t>
            </a:r>
            <a:r>
              <a:rPr lang="en-US" sz="1750" dirty="0">
                <a:solidFill>
                  <a:srgbClr val="4967E9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Адлердің мақсатқа бағытталған әдісімен</a:t>
            </a: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біріктіріп, клиентке болашаққа мақсаттар қоюға және жаңа өмірлік дағдыларды дамытуға көмектесу.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9653"/>
            <a:ext cx="130428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Тұлғаға кеңес беру кезінде парадигмаларды қолдану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900839"/>
            <a:ext cx="4196358" cy="3318153"/>
          </a:xfrm>
          <a:prstGeom prst="roundRect">
            <a:avLst>
              <a:gd name="adj" fmla="val 2871"/>
            </a:avLst>
          </a:prstGeom>
          <a:solidFill>
            <a:srgbClr val="D2D9F9"/>
          </a:solidFill>
          <a:ln w="7620">
            <a:solidFill>
              <a:srgbClr val="4967E9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313527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67E9"/>
          </a:solidFill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5390" y="3284101"/>
            <a:ext cx="306110" cy="38266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4042529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Травмада: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4532948"/>
            <a:ext cx="3727490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Фрейдтің катарсис әдісі арқылы клиенттің жарақатпен байланысты жасырын сезімдерін босатуға көмектесу.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2900839"/>
            <a:ext cx="4196358" cy="3318153"/>
          </a:xfrm>
          <a:prstGeom prst="roundRect">
            <a:avLst>
              <a:gd name="adj" fmla="val 2871"/>
            </a:avLst>
          </a:prstGeom>
          <a:solidFill>
            <a:srgbClr val="D2D9F9"/>
          </a:solidFill>
          <a:ln w="7620">
            <a:solidFill>
              <a:srgbClr val="4967E9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51396" y="313527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67E9"/>
          </a:solidFill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562" y="3284101"/>
            <a:ext cx="306110" cy="38266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51396" y="4042529"/>
            <a:ext cx="2904053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Өмірлік мақсаттарда: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51396" y="4532948"/>
            <a:ext cx="3727490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Адлердің өмірлік стильді талдау және мақсат қою әдістері арқылы клиенттің мотивациясын арттыру.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2900839"/>
            <a:ext cx="4196358" cy="3318153"/>
          </a:xfrm>
          <a:prstGeom prst="roundRect">
            <a:avLst>
              <a:gd name="adj" fmla="val 2871"/>
            </a:avLst>
          </a:prstGeom>
          <a:solidFill>
            <a:srgbClr val="D2D9F9"/>
          </a:solidFill>
          <a:ln w="7620">
            <a:solidFill>
              <a:srgbClr val="4967E9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74568" y="313527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67E9"/>
          </a:solidFill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1734" y="3284101"/>
            <a:ext cx="306110" cy="38266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4568" y="4042529"/>
            <a:ext cx="3171587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Рухани дағдарыстарда: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74568" y="4532948"/>
            <a:ext cx="3727490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Юнгтің символикалық талдауы арқылы клиенттің ішкі әлеміндегі мағыналарды табуға көмектесу.</a:t>
            </a:r>
            <a:endParaRPr lang="en-US" sz="1750" dirty="0"/>
          </a:p>
        </p:txBody>
      </p:sp>
      <p:sp>
        <p:nvSpPr>
          <p:cNvPr id="18" name="Text 13"/>
          <p:cNvSpPr/>
          <p:nvPr/>
        </p:nvSpPr>
        <p:spPr>
          <a:xfrm>
            <a:off x="793790" y="6474143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Кеңесші әр клиенттің бірегей жағдайына сәйкес келетін ең тиімді тәсілді таңдауы керек. Бұл икемділік консультацияның сапасын арттырады.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70516"/>
            <a:ext cx="130428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Психологиядағы парадигмалар мен кеңес берудің маңызы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14170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530906" y="3219569"/>
            <a:ext cx="3421499" cy="708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Тұлғаның жан-жақты дамуына ықпал ету: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530906" y="4064318"/>
            <a:ext cx="3421499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Әртүрлі парадигмалар адам психикасының көп қырлылығын түсінуге және оның кешенді дамуына жол ашады.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35893" y="314170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973008" y="3219569"/>
            <a:ext cx="3421499" cy="10629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Мәселелерді терең түсініп, тиімді шешім табу: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973008" y="4418648"/>
            <a:ext cx="3421499" cy="25403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Әр парадигма мәселеге әртүрлі бұрыштан қарауға мүмкіндік беріп, оның түпкі себептерін анықтауға және оны шешудің жаңа жолдарын табуға көмектеседі.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77995" y="314170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0415111" y="3219569"/>
            <a:ext cx="3421499" cy="10629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Психотерапияның ғылыми негізін қалыптастыру: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0415111" y="4418648"/>
            <a:ext cx="3421499" cy="217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Парадигмалар психологиялық зерттеулер мен клиникалық тәжірибенің теориялық негізін құрайды, бұл терапияның тиімділігін арттырады.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5637</Words>
  <Application>WPS Presentation</Application>
  <PresentationFormat>On-screen Show (16:9)</PresentationFormat>
  <Paragraphs>148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4" baseType="lpstr">
      <vt:lpstr>Arial</vt:lpstr>
      <vt:lpstr>SimSun</vt:lpstr>
      <vt:lpstr>Wingdings</vt:lpstr>
      <vt:lpstr>Corben</vt:lpstr>
      <vt:lpstr>Corben</vt:lpstr>
      <vt:lpstr>Corben</vt:lpstr>
      <vt:lpstr>Nobile</vt:lpstr>
      <vt:lpstr>Nobile</vt:lpstr>
      <vt:lpstr>Nobile</vt:lpstr>
      <vt:lpstr>Calibri</vt:lpstr>
      <vt:lpstr>Microsoft YaHei</vt:lpstr>
      <vt:lpstr>Arial Unicode MS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Гульнар Салимов�</cp:lastModifiedBy>
  <cp:revision>2</cp:revision>
  <dcterms:created xsi:type="dcterms:W3CDTF">2025-09-02T07:59:00Z</dcterms:created>
  <dcterms:modified xsi:type="dcterms:W3CDTF">2025-09-02T08:13:16Z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FB57A283B0F84CD9B70933948CC7954B_12</vt:lpwstr>
  </property>
  <property fmtid="{D5CDD505-2E9C-101B-9397-08002B2CF9AE}" pid="3" name="KSOProductBuildVer">
    <vt:lpwstr>1049-12.2.0.21931</vt:lpwstr>
  </property>
</Properties>
</file>